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6" r:id="rId12"/>
    <p:sldId id="264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E3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36" autoAdjust="0"/>
  </p:normalViewPr>
  <p:slideViewPr>
    <p:cSldViewPr>
      <p:cViewPr varScale="1">
        <p:scale>
          <a:sx n="69" d="100"/>
          <a:sy n="69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1D1E-84EF-401E-899D-3775E079A9B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CAEA-7B6E-4E55-A6C8-5B1E32958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12776"/>
            <a:ext cx="7236296" cy="1944216"/>
          </a:xfrm>
        </p:spPr>
        <p:txBody>
          <a:bodyPr/>
          <a:lstStyle/>
          <a:p>
            <a:r>
              <a:rPr lang="ru-RU" dirty="0" smtClean="0"/>
              <a:t>Притяжательные местоимения</a:t>
            </a:r>
            <a:endParaRPr lang="ru-RU" dirty="0"/>
          </a:p>
        </p:txBody>
      </p:sp>
      <p:pic>
        <p:nvPicPr>
          <p:cNvPr id="4" name="Рисунок 3" descr="буратино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46404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43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52"/>
            <a:ext cx="9144000" cy="68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85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l="73625" t="48454" r="696" b="6712"/>
          <a:stretch>
            <a:fillRect/>
          </a:stretch>
        </p:blipFill>
        <p:spPr>
          <a:xfrm>
            <a:off x="395536" y="260648"/>
            <a:ext cx="3384376" cy="3925876"/>
          </a:xfrm>
          <a:prstGeom prst="rect">
            <a:avLst/>
          </a:prstGeom>
        </p:spPr>
      </p:pic>
      <p:pic>
        <p:nvPicPr>
          <p:cNvPr id="6" name="Рисунок 5" descr="hello_html_m4c734440.jpg"/>
          <p:cNvPicPr>
            <a:picLocks noChangeAspect="1"/>
          </p:cNvPicPr>
          <p:nvPr/>
        </p:nvPicPr>
        <p:blipFill>
          <a:blip r:embed="rId3" cstate="print"/>
          <a:srcRect l="-1545" t="24800" r="51146" b="52100"/>
          <a:stretch>
            <a:fillRect/>
          </a:stretch>
        </p:blipFill>
        <p:spPr>
          <a:xfrm>
            <a:off x="3563888" y="3897052"/>
            <a:ext cx="5256584" cy="262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Притяжательные местоимения стоят перед существительными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65618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021" y="3389118"/>
            <a:ext cx="2943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her blue hair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21" y="4725144"/>
            <a:ext cx="2943062" cy="210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6083" y="6093296"/>
            <a:ext cx="232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its pond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411835"/>
              </p:ext>
            </p:extLst>
          </p:nvPr>
        </p:nvGraphicFramePr>
        <p:xfrm>
          <a:off x="7290048" y="1758170"/>
          <a:ext cx="1728192" cy="1458041"/>
        </p:xfrm>
        <a:graphic>
          <a:graphicData uri="http://schemas.openxmlformats.org/presentationml/2006/ole">
            <p:oleObj spid="_x0000_s3098" name="Изображение" r:id="rId5" imgW="2142857" imgH="1428571" progId="StaticDib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164288" y="3429000"/>
            <a:ext cx="1979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my book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6" y="1556792"/>
            <a:ext cx="2952326" cy="13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85197" y="2894013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their chairs</a:t>
            </a:r>
            <a:endParaRPr lang="ru-RU" sz="28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090" y="3950364"/>
            <a:ext cx="2528158" cy="19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4288" y="5661248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his father</a:t>
            </a:r>
          </a:p>
        </p:txBody>
      </p:sp>
    </p:spTree>
    <p:extLst>
      <p:ext uri="{BB962C8B-B14F-4D97-AF65-F5344CB8AC3E}">
        <p14:creationId xmlns:p14="http://schemas.microsoft.com/office/powerpoint/2010/main" xmlns="" val="201327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xmlns="" val="3080828189"/>
              </p:ext>
            </p:extLst>
          </p:nvPr>
        </p:nvGraphicFramePr>
        <p:xfrm>
          <a:off x="0" y="0"/>
          <a:ext cx="9036496" cy="69623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80074"/>
                <a:gridCol w="4356422"/>
              </a:tblGrid>
              <a:tr h="105273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kern="1200" dirty="0" smtClean="0"/>
                        <a:t>Личные местоимения отвечают на вопрос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kern="1200" dirty="0" smtClean="0"/>
                        <a:t>Притяжательные</a:t>
                      </a:r>
                      <a:r>
                        <a:rPr lang="ru-RU" sz="2000" kern="1200" dirty="0" smtClean="0"/>
                        <a:t> </a:t>
                      </a:r>
                      <a:r>
                        <a:rPr lang="ru-RU" sz="2400" kern="1200" dirty="0" smtClean="0"/>
                        <a:t>местоимения отвечают на вопрос</a:t>
                      </a:r>
                      <a:endParaRPr lang="ru-RU" sz="2400" b="1" dirty="0"/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800" dirty="0" smtClean="0"/>
                        <a:t>Кто?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dirty="0" smtClean="0"/>
                        <a:t>Чей?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I</a:t>
                      </a:r>
                      <a:r>
                        <a:rPr lang="ru-RU" sz="2800" dirty="0" smtClean="0"/>
                        <a:t>-я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My</a:t>
                      </a:r>
                      <a:r>
                        <a:rPr lang="ru-RU" sz="2400" dirty="0" smtClean="0"/>
                        <a:t>-мой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You</a:t>
                      </a:r>
                      <a:r>
                        <a:rPr lang="ru-RU" sz="2800" dirty="0" smtClean="0"/>
                        <a:t>-ты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Your</a:t>
                      </a:r>
                      <a:r>
                        <a:rPr lang="ru-RU" sz="2400" dirty="0" smtClean="0"/>
                        <a:t>-твой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He</a:t>
                      </a:r>
                      <a:r>
                        <a:rPr lang="ru-RU" sz="2800" dirty="0" smtClean="0"/>
                        <a:t>-он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His</a:t>
                      </a:r>
                      <a:r>
                        <a:rPr lang="ru-RU" sz="2400" dirty="0" smtClean="0"/>
                        <a:t>-его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She</a:t>
                      </a:r>
                      <a:r>
                        <a:rPr lang="ru-RU" sz="2800" dirty="0" smtClean="0"/>
                        <a:t>-она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Her</a:t>
                      </a:r>
                      <a:r>
                        <a:rPr lang="ru-RU" sz="2400" dirty="0" smtClean="0"/>
                        <a:t>-её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It</a:t>
                      </a:r>
                      <a:r>
                        <a:rPr lang="ru-RU" sz="2800" dirty="0" smtClean="0"/>
                        <a:t>-оно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its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You</a:t>
                      </a:r>
                      <a:r>
                        <a:rPr lang="ru-RU" sz="2800" dirty="0" smtClean="0"/>
                        <a:t>-вы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You</a:t>
                      </a:r>
                      <a:r>
                        <a:rPr lang="ru-RU" sz="2400" dirty="0" smtClean="0"/>
                        <a:t>-ваш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We</a:t>
                      </a:r>
                      <a:r>
                        <a:rPr lang="ru-RU" sz="2800" dirty="0" smtClean="0"/>
                        <a:t>-мы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Our</a:t>
                      </a:r>
                      <a:r>
                        <a:rPr lang="ru-RU" sz="2400" dirty="0" smtClean="0"/>
                        <a:t>-наш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6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They</a:t>
                      </a:r>
                      <a:r>
                        <a:rPr lang="ru-RU" sz="2800" dirty="0" smtClean="0"/>
                        <a:t>-они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Their</a:t>
                      </a:r>
                      <a:r>
                        <a:rPr lang="ru-RU" sz="2400" dirty="0" smtClean="0"/>
                        <a:t>-их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057" y="4682294"/>
            <a:ext cx="28590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02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правильно соотнесите два столбика: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t"/>
            <a:r>
              <a:rPr lang="en-US" b="1" dirty="0" smtClean="0"/>
              <a:t>I</a:t>
            </a:r>
            <a:r>
              <a:rPr lang="ru-RU" b="1" dirty="0" smtClean="0"/>
              <a:t>               они</a:t>
            </a:r>
            <a:endParaRPr lang="ru-RU" dirty="0"/>
          </a:p>
          <a:p>
            <a:pPr fontAlgn="t"/>
            <a:r>
              <a:rPr lang="en-US" b="1" dirty="0" smtClean="0"/>
              <a:t>You</a:t>
            </a:r>
            <a:r>
              <a:rPr lang="ru-RU" b="1" dirty="0" smtClean="0"/>
              <a:t>          он</a:t>
            </a:r>
            <a:endParaRPr lang="ru-RU" dirty="0"/>
          </a:p>
          <a:p>
            <a:pPr fontAlgn="t"/>
            <a:r>
              <a:rPr lang="en-US" b="1" dirty="0" smtClean="0"/>
              <a:t>He</a:t>
            </a:r>
            <a:r>
              <a:rPr lang="ru-RU" b="1" dirty="0" smtClean="0"/>
              <a:t>            она</a:t>
            </a:r>
            <a:endParaRPr lang="ru-RU" dirty="0"/>
          </a:p>
          <a:p>
            <a:pPr fontAlgn="t"/>
            <a:r>
              <a:rPr lang="en-US" b="1" dirty="0" smtClean="0"/>
              <a:t>She</a:t>
            </a:r>
            <a:r>
              <a:rPr lang="ru-RU" b="1" dirty="0" smtClean="0"/>
              <a:t>          ты</a:t>
            </a:r>
            <a:endParaRPr lang="ru-RU" dirty="0"/>
          </a:p>
          <a:p>
            <a:pPr fontAlgn="t"/>
            <a:r>
              <a:rPr lang="en-US" b="1" dirty="0" smtClean="0"/>
              <a:t>It</a:t>
            </a:r>
            <a:r>
              <a:rPr lang="ru-RU" b="1" dirty="0" smtClean="0"/>
              <a:t>              вы</a:t>
            </a:r>
            <a:endParaRPr lang="ru-RU" dirty="0"/>
          </a:p>
          <a:p>
            <a:pPr fontAlgn="t"/>
            <a:r>
              <a:rPr lang="en-US" b="1" dirty="0" smtClean="0"/>
              <a:t>You</a:t>
            </a:r>
            <a:r>
              <a:rPr lang="ru-RU" b="1" dirty="0" smtClean="0"/>
              <a:t>          мы        </a:t>
            </a:r>
            <a:endParaRPr lang="ru-RU" dirty="0"/>
          </a:p>
          <a:p>
            <a:pPr fontAlgn="t"/>
            <a:r>
              <a:rPr lang="en-US" b="1" dirty="0" smtClean="0"/>
              <a:t>We</a:t>
            </a:r>
            <a:r>
              <a:rPr lang="ru-RU" b="1" dirty="0" smtClean="0"/>
              <a:t>            я</a:t>
            </a:r>
            <a:endParaRPr lang="ru-RU" dirty="0"/>
          </a:p>
          <a:p>
            <a:pPr fontAlgn="t"/>
            <a:r>
              <a:rPr lang="en-US" b="1" dirty="0" smtClean="0"/>
              <a:t>They</a:t>
            </a:r>
            <a:r>
              <a:rPr lang="ru-RU" b="1" dirty="0" smtClean="0"/>
              <a:t>        оно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525963"/>
          </a:xfrm>
        </p:spPr>
        <p:txBody>
          <a:bodyPr/>
          <a:lstStyle/>
          <a:p>
            <a:r>
              <a:rPr lang="ru-RU" dirty="0" smtClean="0"/>
              <a:t>Мой  </a:t>
            </a:r>
            <a:r>
              <a:rPr lang="en-US" dirty="0" smtClean="0"/>
              <a:t> </a:t>
            </a:r>
            <a:r>
              <a:rPr lang="ru-RU" dirty="0" smtClean="0"/>
              <a:t>                 </a:t>
            </a:r>
            <a:r>
              <a:rPr lang="en-US" dirty="0" smtClean="0"/>
              <a:t>his </a:t>
            </a:r>
            <a:endParaRPr lang="ru-RU" dirty="0" smtClean="0"/>
          </a:p>
          <a:p>
            <a:r>
              <a:rPr lang="ru-RU" dirty="0" smtClean="0"/>
              <a:t>Его  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en-US" dirty="0" smtClean="0"/>
              <a:t>our </a:t>
            </a:r>
            <a:endParaRPr lang="ru-RU" dirty="0" smtClean="0"/>
          </a:p>
          <a:p>
            <a:r>
              <a:rPr lang="ru-RU" dirty="0" smtClean="0"/>
              <a:t>Их     </a:t>
            </a:r>
            <a:r>
              <a:rPr lang="en-US" dirty="0" smtClean="0"/>
              <a:t> </a:t>
            </a:r>
            <a:r>
              <a:rPr lang="ru-RU" dirty="0" smtClean="0"/>
              <a:t>                 </a:t>
            </a:r>
            <a:r>
              <a:rPr lang="en-US" dirty="0" smtClean="0"/>
              <a:t>her </a:t>
            </a:r>
            <a:endParaRPr lang="ru-RU" dirty="0" smtClean="0"/>
          </a:p>
          <a:p>
            <a:r>
              <a:rPr lang="ru-RU" dirty="0" smtClean="0"/>
              <a:t>Наш  </a:t>
            </a:r>
            <a:r>
              <a:rPr lang="en-US" dirty="0" smtClean="0"/>
              <a:t> </a:t>
            </a:r>
            <a:r>
              <a:rPr lang="ru-RU" dirty="0" smtClean="0"/>
              <a:t>                  </a:t>
            </a:r>
            <a:r>
              <a:rPr lang="en-US" dirty="0" smtClean="0"/>
              <a:t>your </a:t>
            </a:r>
            <a:endParaRPr lang="ru-RU" dirty="0" smtClean="0"/>
          </a:p>
          <a:p>
            <a:r>
              <a:rPr lang="ru-RU" dirty="0" err="1" smtClean="0"/>
              <a:t>Твой-ваш</a:t>
            </a:r>
            <a:r>
              <a:rPr lang="ru-RU" dirty="0" smtClean="0"/>
              <a:t>            </a:t>
            </a:r>
            <a:r>
              <a:rPr lang="en-US" dirty="0" smtClean="0"/>
              <a:t>their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Ее                      </a:t>
            </a:r>
            <a:r>
              <a:rPr lang="en-US" dirty="0" smtClean="0"/>
              <a:t>my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9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7682" y="956931"/>
            <a:ext cx="51285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замените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личные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местоимения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притяжательными</a:t>
            </a:r>
            <a:r>
              <a:rPr lang="en-US" sz="2400" dirty="0" smtClean="0">
                <a:solidFill>
                  <a:srgbClr val="FFC000"/>
                </a:solidFill>
              </a:rPr>
              <a:t>: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3200" dirty="0"/>
              <a:t>1)Nina is (I) </a:t>
            </a:r>
            <a:r>
              <a:rPr lang="en-US" sz="3200" dirty="0" smtClean="0"/>
              <a:t> little </a:t>
            </a:r>
            <a:r>
              <a:rPr lang="en-US" sz="3200" dirty="0"/>
              <a:t>sister.</a:t>
            </a:r>
          </a:p>
          <a:p>
            <a:r>
              <a:rPr lang="en-US" sz="3200" dirty="0"/>
              <a:t>2)(She) eyes are brown.</a:t>
            </a:r>
          </a:p>
          <a:p>
            <a:r>
              <a:rPr lang="en-US" sz="3200" dirty="0"/>
              <a:t>3)(We) room is large.</a:t>
            </a:r>
          </a:p>
          <a:p>
            <a:r>
              <a:rPr lang="en-US" sz="3200" dirty="0"/>
              <a:t>4)(It) windows are white and clean.</a:t>
            </a:r>
          </a:p>
          <a:p>
            <a:r>
              <a:rPr lang="en-US" sz="3200" dirty="0"/>
              <a:t>5) (He) car is in the street.</a:t>
            </a:r>
          </a:p>
          <a:p>
            <a:r>
              <a:rPr lang="en-US" sz="3200" dirty="0" smtClean="0"/>
              <a:t>6)Where are </a:t>
            </a:r>
            <a:r>
              <a:rPr lang="en-US" sz="3200" dirty="0"/>
              <a:t>(you) book, boys?</a:t>
            </a:r>
          </a:p>
          <a:p>
            <a:r>
              <a:rPr lang="en-US" sz="3200" dirty="0"/>
              <a:t>7)What is (they) room?</a:t>
            </a:r>
          </a:p>
          <a:p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 rot="1584689">
            <a:off x="6890925" y="764704"/>
            <a:ext cx="1032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My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91528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his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648591">
            <a:off x="714993" y="1101586"/>
            <a:ext cx="1236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</a:rPr>
              <a:t>her 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5702" y="3429000"/>
            <a:ext cx="1290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our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971" y="472514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476469">
            <a:off x="7407252" y="5690018"/>
            <a:ext cx="1495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their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532949">
            <a:off x="676628" y="5852589"/>
            <a:ext cx="14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our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9647" y="3475166"/>
            <a:ext cx="979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its 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дайте английский вариант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Where is ( </a:t>
            </a:r>
            <a:r>
              <a:rPr lang="en-US" sz="3600" b="1" dirty="0" err="1" smtClean="0">
                <a:solidFill>
                  <a:srgbClr val="61E367"/>
                </a:solidFill>
              </a:rPr>
              <a:t>моя</a:t>
            </a:r>
            <a:r>
              <a:rPr lang="en-US" sz="3600" dirty="0" smtClean="0"/>
              <a:t> </a:t>
            </a:r>
            <a:r>
              <a:rPr lang="en-US" sz="3600" dirty="0"/>
              <a:t>)book ?</a:t>
            </a:r>
          </a:p>
          <a:p>
            <a:r>
              <a:rPr lang="en-US" sz="3600" dirty="0"/>
              <a:t>I can see Tom and (</a:t>
            </a:r>
            <a:r>
              <a:rPr lang="en-US" sz="3600" b="1" dirty="0" err="1" smtClean="0">
                <a:solidFill>
                  <a:srgbClr val="61E367"/>
                </a:solidFill>
              </a:rPr>
              <a:t>его</a:t>
            </a:r>
            <a:r>
              <a:rPr lang="en-US" sz="3600" dirty="0" smtClean="0"/>
              <a:t>)bike</a:t>
            </a:r>
            <a:endParaRPr lang="en-US" sz="3600" dirty="0"/>
          </a:p>
          <a:p>
            <a:r>
              <a:rPr lang="en-US" sz="3600" dirty="0"/>
              <a:t>Ask Ann about ( </a:t>
            </a:r>
            <a:r>
              <a:rPr lang="en-US" sz="3600" b="1" dirty="0" err="1" smtClean="0">
                <a:solidFill>
                  <a:srgbClr val="61E367"/>
                </a:solidFill>
              </a:rPr>
              <a:t>её</a:t>
            </a:r>
            <a:r>
              <a:rPr lang="en-US" sz="3600" dirty="0" smtClean="0"/>
              <a:t>) </a:t>
            </a:r>
            <a:r>
              <a:rPr lang="en-US" sz="3600" dirty="0"/>
              <a:t>brother</a:t>
            </a:r>
          </a:p>
          <a:p>
            <a:r>
              <a:rPr lang="en-US" sz="3600" dirty="0"/>
              <a:t>( </a:t>
            </a:r>
            <a:r>
              <a:rPr lang="en-US" sz="3600" b="1" dirty="0" err="1" smtClean="0">
                <a:solidFill>
                  <a:srgbClr val="61E367"/>
                </a:solidFill>
              </a:rPr>
              <a:t>наш</a:t>
            </a:r>
            <a:r>
              <a:rPr lang="en-US" sz="3600" dirty="0" smtClean="0"/>
              <a:t> </a:t>
            </a:r>
            <a:r>
              <a:rPr lang="en-US" sz="3600" dirty="0"/>
              <a:t>) house is far from school</a:t>
            </a:r>
          </a:p>
          <a:p>
            <a:r>
              <a:rPr lang="en-US" sz="3600" dirty="0"/>
              <a:t>What is ( </a:t>
            </a:r>
            <a:r>
              <a:rPr lang="en-US" sz="3600" b="1" dirty="0" err="1">
                <a:solidFill>
                  <a:srgbClr val="61E367"/>
                </a:solidFill>
              </a:rPr>
              <a:t>твой</a:t>
            </a:r>
            <a:r>
              <a:rPr lang="en-US" sz="3600" b="1" dirty="0">
                <a:solidFill>
                  <a:srgbClr val="61E367"/>
                </a:solidFill>
              </a:rPr>
              <a:t> </a:t>
            </a:r>
            <a:r>
              <a:rPr lang="en-US" sz="3600" dirty="0" smtClean="0"/>
              <a:t>)</a:t>
            </a:r>
            <a:r>
              <a:rPr lang="en-US" sz="3600" dirty="0"/>
              <a:t>phone number?</a:t>
            </a:r>
          </a:p>
          <a:p>
            <a:r>
              <a:rPr lang="en-US" sz="3600" dirty="0"/>
              <a:t>(</a:t>
            </a:r>
            <a:r>
              <a:rPr lang="en-US" sz="3600" b="1" dirty="0" err="1" smtClean="0">
                <a:solidFill>
                  <a:srgbClr val="61E367"/>
                </a:solidFill>
              </a:rPr>
              <a:t>их</a:t>
            </a:r>
            <a:r>
              <a:rPr lang="ru-RU" sz="3600" b="1" dirty="0" smtClean="0">
                <a:solidFill>
                  <a:srgbClr val="61E367"/>
                </a:solidFill>
              </a:rPr>
              <a:t> </a:t>
            </a:r>
            <a:r>
              <a:rPr lang="en-US" sz="3600" b="1" dirty="0" smtClean="0"/>
              <a:t>)</a:t>
            </a:r>
            <a:r>
              <a:rPr lang="en-US" sz="3600" dirty="0"/>
              <a:t>presents are on the </a:t>
            </a:r>
            <a:r>
              <a:rPr lang="en-US" sz="3600" dirty="0" smtClean="0"/>
              <a:t>sofa</a:t>
            </a:r>
            <a:endParaRPr lang="en-US" sz="36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150417" cy="165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58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3000"/>
            <a:ext cx="28527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57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57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t="2791" r="75430" b="51157"/>
          <a:stretch>
            <a:fillRect/>
          </a:stretch>
        </p:blipFill>
        <p:spPr>
          <a:xfrm>
            <a:off x="251520" y="188640"/>
            <a:ext cx="3816424" cy="4752528"/>
          </a:xfrm>
          <a:prstGeom prst="rect">
            <a:avLst/>
          </a:prstGeom>
        </p:spPr>
      </p:pic>
      <p:pic>
        <p:nvPicPr>
          <p:cNvPr id="8" name="Рисунок 7" descr="hello_html_m4c734440.jpg"/>
          <p:cNvPicPr>
            <a:picLocks noChangeAspect="1"/>
          </p:cNvPicPr>
          <p:nvPr/>
        </p:nvPicPr>
        <p:blipFill>
          <a:blip r:embed="rId3" cstate="print"/>
          <a:srcRect l="50000" r="746" b="75200"/>
          <a:stretch>
            <a:fillRect/>
          </a:stretch>
        </p:blipFill>
        <p:spPr>
          <a:xfrm>
            <a:off x="4427984" y="3789040"/>
            <a:ext cx="445711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l="25348" t="2074" r="50999" b="51483"/>
          <a:stretch>
            <a:fillRect/>
          </a:stretch>
        </p:blipFill>
        <p:spPr>
          <a:xfrm>
            <a:off x="323527" y="0"/>
            <a:ext cx="3456385" cy="4509120"/>
          </a:xfrm>
          <a:prstGeom prst="rect">
            <a:avLst/>
          </a:prstGeom>
        </p:spPr>
      </p:pic>
      <p:pic>
        <p:nvPicPr>
          <p:cNvPr id="6" name="Рисунок 5" descr="hello_html_m4c734440.jpg"/>
          <p:cNvPicPr>
            <a:picLocks noChangeAspect="1"/>
          </p:cNvPicPr>
          <p:nvPr/>
        </p:nvPicPr>
        <p:blipFill>
          <a:blip r:embed="rId3" cstate="print"/>
          <a:srcRect r="50000" b="75200"/>
          <a:stretch>
            <a:fillRect/>
          </a:stretch>
        </p:blipFill>
        <p:spPr>
          <a:xfrm>
            <a:off x="4283968" y="4149080"/>
            <a:ext cx="465771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l="50000" t="2074" r="26375" b="51546"/>
          <a:stretch>
            <a:fillRect/>
          </a:stretch>
        </p:blipFill>
        <p:spPr>
          <a:xfrm>
            <a:off x="323528" y="260648"/>
            <a:ext cx="3600400" cy="4696174"/>
          </a:xfrm>
          <a:prstGeom prst="rect">
            <a:avLst/>
          </a:prstGeom>
        </p:spPr>
      </p:pic>
      <p:pic>
        <p:nvPicPr>
          <p:cNvPr id="6" name="Рисунок 5" descr="hello_html_m4c734440.jpg"/>
          <p:cNvPicPr>
            <a:picLocks noChangeAspect="1"/>
          </p:cNvPicPr>
          <p:nvPr/>
        </p:nvPicPr>
        <p:blipFill>
          <a:blip r:embed="rId3" cstate="print"/>
          <a:srcRect l="50000" t="47900" r="746" b="29000"/>
          <a:stretch>
            <a:fillRect/>
          </a:stretch>
        </p:blipFill>
        <p:spPr>
          <a:xfrm>
            <a:off x="4077255" y="4005064"/>
            <a:ext cx="506674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l="73625" t="2074" r="1723" b="51546"/>
          <a:stretch>
            <a:fillRect/>
          </a:stretch>
        </p:blipFill>
        <p:spPr>
          <a:xfrm>
            <a:off x="251519" y="188640"/>
            <a:ext cx="3917235" cy="4896544"/>
          </a:xfrm>
          <a:prstGeom prst="rect">
            <a:avLst/>
          </a:prstGeom>
        </p:spPr>
      </p:pic>
      <p:pic>
        <p:nvPicPr>
          <p:cNvPr id="6" name="Рисунок 5" descr="hello_html_m4c734440.jpg"/>
          <p:cNvPicPr>
            <a:picLocks noChangeAspect="1"/>
          </p:cNvPicPr>
          <p:nvPr/>
        </p:nvPicPr>
        <p:blipFill>
          <a:blip r:embed="rId3" cstate="print"/>
          <a:srcRect t="47249" r="49601" b="29651"/>
          <a:stretch>
            <a:fillRect/>
          </a:stretch>
        </p:blipFill>
        <p:spPr>
          <a:xfrm>
            <a:off x="4247456" y="4409728"/>
            <a:ext cx="489654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t="48454" r="74652"/>
          <a:stretch>
            <a:fillRect/>
          </a:stretch>
        </p:blipFill>
        <p:spPr>
          <a:xfrm>
            <a:off x="0" y="-1"/>
            <a:ext cx="3923928" cy="5301519"/>
          </a:xfrm>
          <a:prstGeom prst="rect">
            <a:avLst/>
          </a:prstGeom>
        </p:spPr>
      </p:pic>
      <p:pic>
        <p:nvPicPr>
          <p:cNvPr id="7" name="Рисунок 6" descr="hello_html_m4c734440.jpg"/>
          <p:cNvPicPr>
            <a:picLocks noChangeAspect="1"/>
          </p:cNvPicPr>
          <p:nvPr/>
        </p:nvPicPr>
        <p:blipFill>
          <a:blip r:embed="rId3" cstate="print"/>
          <a:srcRect l="50000" t="24800" r="746" b="52100"/>
          <a:stretch>
            <a:fillRect/>
          </a:stretch>
        </p:blipFill>
        <p:spPr>
          <a:xfrm>
            <a:off x="3203848" y="3573016"/>
            <a:ext cx="577045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l="25348" t="48454" r="50000" b="5166"/>
          <a:stretch>
            <a:fillRect/>
          </a:stretch>
        </p:blipFill>
        <p:spPr>
          <a:xfrm>
            <a:off x="323528" y="188640"/>
            <a:ext cx="3376870" cy="4221088"/>
          </a:xfrm>
          <a:prstGeom prst="rect">
            <a:avLst/>
          </a:prstGeom>
        </p:spPr>
      </p:pic>
      <p:pic>
        <p:nvPicPr>
          <p:cNvPr id="7" name="Рисунок 6" descr="hello_html_m4c734440.jpg"/>
          <p:cNvPicPr>
            <a:picLocks noChangeAspect="1"/>
          </p:cNvPicPr>
          <p:nvPr/>
        </p:nvPicPr>
        <p:blipFill>
          <a:blip r:embed="rId3" cstate="print"/>
          <a:srcRect l="7619" t="71000" r="746" b="6951"/>
          <a:stretch>
            <a:fillRect/>
          </a:stretch>
        </p:blipFill>
        <p:spPr>
          <a:xfrm>
            <a:off x="971600" y="4581128"/>
            <a:ext cx="6857905" cy="1800200"/>
          </a:xfrm>
          <a:prstGeom prst="rect">
            <a:avLst/>
          </a:prstGeom>
        </p:spPr>
      </p:pic>
      <p:pic>
        <p:nvPicPr>
          <p:cNvPr id="8" name="Рисунок 7" descr="da12ee2f9a3041644ca0ca7f86d0422f--esl-lessons-task-cards.jpg"/>
          <p:cNvPicPr>
            <a:picLocks noChangeAspect="1"/>
          </p:cNvPicPr>
          <p:nvPr/>
        </p:nvPicPr>
        <p:blipFill>
          <a:blip r:embed="rId2" cstate="print"/>
          <a:srcRect l="48973" t="50000" r="25348" b="5166"/>
          <a:stretch>
            <a:fillRect/>
          </a:stretch>
        </p:blipFill>
        <p:spPr>
          <a:xfrm>
            <a:off x="5148064" y="260648"/>
            <a:ext cx="353832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219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Изображение</vt:lpstr>
      <vt:lpstr>Притяжательные местоимения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Притяжательные местоимения стоят перед существительными</vt:lpstr>
      <vt:lpstr>Слайд 12</vt:lpstr>
      <vt:lpstr>правильно соотнесите два столбика: </vt:lpstr>
      <vt:lpstr>Слайд 14</vt:lpstr>
      <vt:lpstr>дайте английский вариант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Lenovo</cp:lastModifiedBy>
  <cp:revision>53</cp:revision>
  <dcterms:created xsi:type="dcterms:W3CDTF">2013-02-20T12:18:46Z</dcterms:created>
  <dcterms:modified xsi:type="dcterms:W3CDTF">2019-10-01T10:53:39Z</dcterms:modified>
</cp:coreProperties>
</file>